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5"/>
  </p:notesMasterIdLst>
  <p:sldIdLst>
    <p:sldId id="289" r:id="rId5"/>
    <p:sldId id="405" r:id="rId6"/>
    <p:sldId id="295" r:id="rId7"/>
    <p:sldId id="292" r:id="rId8"/>
    <p:sldId id="380" r:id="rId9"/>
    <p:sldId id="408" r:id="rId10"/>
    <p:sldId id="378" r:id="rId11"/>
    <p:sldId id="377" r:id="rId12"/>
    <p:sldId id="376" r:id="rId13"/>
    <p:sldId id="379" r:id="rId14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1CB"/>
    <a:srgbClr val="BF1D60"/>
    <a:srgbClr val="56B6E5"/>
    <a:srgbClr val="9D2286"/>
    <a:srgbClr val="DB2DA5"/>
    <a:srgbClr val="85CCCC"/>
    <a:srgbClr val="51BDD3"/>
    <a:srgbClr val="BF1F62"/>
    <a:srgbClr val="6F7A7C"/>
    <a:srgbClr val="CB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04"/>
    <p:restoredTop sz="94643"/>
  </p:normalViewPr>
  <p:slideViewPr>
    <p:cSldViewPr snapToGrid="0" snapToObjects="1">
      <p:cViewPr varScale="1">
        <p:scale>
          <a:sx n="108" d="100"/>
          <a:sy n="108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E786F-B945-405C-BC04-E35267CD8FF3}" type="datetimeFigureOut">
              <a:rPr lang="en-IE" smtClean="0"/>
              <a:t>12/06/2020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F5A24-A82C-4DC5-A887-0D286AAA3BE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488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6000" y="2621710"/>
            <a:ext cx="4873352" cy="498008"/>
          </a:xfrm>
          <a:prstGeom prst="rect">
            <a:avLst/>
          </a:prstGeom>
        </p:spPr>
        <p:txBody>
          <a:bodyPr lIns="0" tIns="0" rIns="0" bIns="0" anchor="t" anchorCtr="0"/>
          <a:lstStyle>
            <a:lvl1pPr marL="6351" indent="0" algn="l">
              <a:tabLst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01/ Title or Section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6001" y="5526746"/>
            <a:ext cx="4823011" cy="25549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Date of Presentation: 01/01/2018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296003" y="3320676"/>
            <a:ext cx="4853828" cy="7000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>
                <a:solidFill>
                  <a:srgbClr val="85CCCC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 marL="1371498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664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en-US" dirty="0"/>
              <a:t>A section on the subject outlined in further detail in this paragraph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0C8EDF-F455-EF45-934C-546DE9B067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96005" y="2046519"/>
            <a:ext cx="237359" cy="47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92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6000" y="2621710"/>
            <a:ext cx="4873352" cy="498008"/>
          </a:xfrm>
          <a:prstGeom prst="rect">
            <a:avLst/>
          </a:prstGeom>
        </p:spPr>
        <p:txBody>
          <a:bodyPr lIns="0" tIns="0" rIns="0" bIns="0" anchor="t" anchorCtr="0"/>
          <a:lstStyle>
            <a:lvl1pPr marL="6351" indent="0" algn="l">
              <a:tabLst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01/ Title or Section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296003" y="3320676"/>
            <a:ext cx="4853828" cy="7000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>
                <a:solidFill>
                  <a:srgbClr val="85CCCC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 marL="1371498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664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en-US" dirty="0"/>
              <a:t>A section on the subject outlined in further detail in this paragraph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65A02-6806-6342-9FDE-42F11D5724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96005" y="2046519"/>
            <a:ext cx="237359" cy="47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00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6003" y="556944"/>
            <a:ext cx="8729383" cy="498008"/>
          </a:xfrm>
          <a:prstGeom prst="rect">
            <a:avLst/>
          </a:prstGeom>
        </p:spPr>
        <p:txBody>
          <a:bodyPr lIns="0" tIns="0" rIns="0" bIns="0" anchor="t" anchorCtr="0"/>
          <a:lstStyle>
            <a:lvl1pPr marL="6351" indent="0" algn="l">
              <a:tabLst/>
              <a:defRPr sz="4000">
                <a:solidFill>
                  <a:srgbClr val="BF1F62"/>
                </a:solidFill>
              </a:defRPr>
            </a:lvl1pPr>
          </a:lstStyle>
          <a:p>
            <a:r>
              <a:rPr lang="en-US" dirty="0"/>
              <a:t>Slide Header Title 40pt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76001" y="1168504"/>
            <a:ext cx="8716011" cy="29658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rgbClr val="6F7A7C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 marL="1371498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664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en-US" dirty="0">
                <a:solidFill>
                  <a:schemeClr val="tx1"/>
                </a:solidFill>
              </a:rPr>
              <a:t>Slide </a:t>
            </a:r>
            <a:r>
              <a:rPr lang="en-US" dirty="0" err="1">
                <a:solidFill>
                  <a:schemeClr val="tx1"/>
                </a:solidFill>
              </a:rPr>
              <a:t>Subheader</a:t>
            </a:r>
            <a:r>
              <a:rPr lang="en-US" dirty="0">
                <a:solidFill>
                  <a:schemeClr val="tx1"/>
                </a:solidFill>
              </a:rPr>
              <a:t> 24pt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CA4D63B-321F-0B40-B171-AC9B213958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001" y="2016002"/>
            <a:ext cx="8709211" cy="3866029"/>
          </a:xfrm>
          <a:prstGeom prst="rect">
            <a:avLst/>
          </a:prstGeom>
        </p:spPr>
        <p:txBody>
          <a:bodyPr lIns="0" tIns="0" rIns="0" bIns="0" numCol="1" spcCol="540000"/>
          <a:lstStyle>
            <a:lvl1pPr marL="0" indent="0" algn="l">
              <a:buNone/>
              <a:defRPr lang="en-IE" sz="2000" b="0" i="0" smtClean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Body Text 20pt – 1 Column</a:t>
            </a:r>
          </a:p>
          <a:p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ipsum </a:t>
            </a:r>
            <a:r>
              <a:rPr lang="en-US" dirty="0" err="1"/>
              <a:t>quia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, </a:t>
            </a:r>
            <a:r>
              <a:rPr lang="en-US" dirty="0" err="1"/>
              <a:t>adipisci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non </a:t>
            </a:r>
            <a:r>
              <a:rPr lang="en-US" dirty="0" err="1"/>
              <a:t>numquam</a:t>
            </a:r>
            <a:r>
              <a:rPr lang="en-US" dirty="0"/>
              <a:t> </a:t>
            </a:r>
            <a:r>
              <a:rPr lang="en-US" dirty="0" err="1"/>
              <a:t>eius</a:t>
            </a:r>
            <a:r>
              <a:rPr lang="en-US" dirty="0"/>
              <a:t> </a:t>
            </a:r>
            <a:r>
              <a:rPr lang="en-US" dirty="0" err="1"/>
              <a:t>modi</a:t>
            </a:r>
            <a:r>
              <a:rPr lang="en-US" dirty="0"/>
              <a:t> </a:t>
            </a:r>
            <a:r>
              <a:rPr lang="en-US" dirty="0" err="1"/>
              <a:t>tempora</a:t>
            </a:r>
            <a:r>
              <a:rPr lang="en-US" dirty="0"/>
              <a:t> </a:t>
            </a:r>
            <a:r>
              <a:rPr lang="en-US" dirty="0" err="1"/>
              <a:t>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</a:t>
            </a:r>
            <a:r>
              <a:rPr lang="en-US" dirty="0" err="1"/>
              <a:t>magnam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quaerat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commodi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?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iure</a:t>
            </a:r>
            <a:r>
              <a:rPr lang="en-US" dirty="0"/>
              <a:t> </a:t>
            </a:r>
            <a:r>
              <a:rPr lang="en-US" dirty="0" err="1"/>
              <a:t>reprehenderit</a:t>
            </a:r>
            <a:r>
              <a:rPr lang="en-US" dirty="0"/>
              <a:t> qui in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nihil </a:t>
            </a:r>
            <a:r>
              <a:rPr lang="en-US" dirty="0" err="1"/>
              <a:t>molestiae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quo </a:t>
            </a:r>
            <a:r>
              <a:rPr lang="en-US" dirty="0" err="1"/>
              <a:t>voluptas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?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hite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6001" y="2016002"/>
            <a:ext cx="8709211" cy="3866029"/>
          </a:xfrm>
          <a:prstGeom prst="rect">
            <a:avLst/>
          </a:prstGeom>
        </p:spPr>
        <p:txBody>
          <a:bodyPr lIns="0" tIns="0" rIns="0" bIns="0" numCol="2" spcCol="540000"/>
          <a:lstStyle>
            <a:lvl1pPr marL="0" indent="0" algn="l">
              <a:buNone/>
              <a:defRPr lang="en-IE" sz="2000" b="0" i="0" smtClean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Body Text 20pt – 2 Column</a:t>
            </a:r>
          </a:p>
          <a:p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ipsum </a:t>
            </a:r>
            <a:r>
              <a:rPr lang="en-US" dirty="0" err="1"/>
              <a:t>quia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, </a:t>
            </a:r>
            <a:r>
              <a:rPr lang="en-US" dirty="0" err="1"/>
              <a:t>adipisci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non </a:t>
            </a:r>
            <a:r>
              <a:rPr lang="en-US" dirty="0" err="1"/>
              <a:t>numquam</a:t>
            </a:r>
            <a:r>
              <a:rPr lang="en-US" dirty="0"/>
              <a:t> </a:t>
            </a:r>
            <a:r>
              <a:rPr lang="en-US" dirty="0" err="1"/>
              <a:t>eius</a:t>
            </a:r>
            <a:r>
              <a:rPr lang="en-US" dirty="0"/>
              <a:t> </a:t>
            </a:r>
            <a:r>
              <a:rPr lang="en-US" dirty="0" err="1"/>
              <a:t>modi</a:t>
            </a:r>
            <a:r>
              <a:rPr lang="en-US" dirty="0"/>
              <a:t> </a:t>
            </a:r>
            <a:r>
              <a:rPr lang="en-US" dirty="0" err="1"/>
              <a:t>tempora</a:t>
            </a:r>
            <a:r>
              <a:rPr lang="en-US" dirty="0"/>
              <a:t> </a:t>
            </a:r>
            <a:r>
              <a:rPr lang="en-US" dirty="0" err="1"/>
              <a:t>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</a:t>
            </a:r>
            <a:r>
              <a:rPr lang="en-US" dirty="0" err="1"/>
              <a:t>magnam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quaerat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commodi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?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iure</a:t>
            </a:r>
            <a:r>
              <a:rPr lang="en-US" dirty="0"/>
              <a:t> </a:t>
            </a:r>
            <a:r>
              <a:rPr lang="en-US" dirty="0" err="1"/>
              <a:t>reprehenderit</a:t>
            </a:r>
            <a:r>
              <a:rPr lang="en-US" dirty="0"/>
              <a:t> qui in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nihil </a:t>
            </a:r>
            <a:r>
              <a:rPr lang="en-US" dirty="0" err="1"/>
              <a:t>molestiae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quo </a:t>
            </a:r>
            <a:r>
              <a:rPr lang="en-US" dirty="0" err="1"/>
              <a:t>voluptas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1255EE-701F-7D4F-B094-09630040CB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3" y="556944"/>
            <a:ext cx="8729383" cy="498008"/>
          </a:xfrm>
          <a:prstGeom prst="rect">
            <a:avLst/>
          </a:prstGeom>
        </p:spPr>
        <p:txBody>
          <a:bodyPr lIns="0" tIns="0" rIns="0" bIns="0" anchor="t" anchorCtr="0"/>
          <a:lstStyle>
            <a:lvl1pPr marL="6351" indent="0" algn="l">
              <a:tabLst/>
              <a:defRPr sz="4000">
                <a:solidFill>
                  <a:srgbClr val="BF1F62"/>
                </a:solidFill>
              </a:defRPr>
            </a:lvl1pPr>
          </a:lstStyle>
          <a:p>
            <a:r>
              <a:rPr lang="en-US" dirty="0"/>
              <a:t>Slide Header Title 40pt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C215B2-0793-5A48-9820-029016F3B1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01" y="1168504"/>
            <a:ext cx="8716011" cy="29658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rgbClr val="6F7A7C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 marL="1371498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664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en-US" dirty="0">
                <a:solidFill>
                  <a:schemeClr val="tx1"/>
                </a:solidFill>
              </a:rPr>
              <a:t>Slide </a:t>
            </a:r>
            <a:r>
              <a:rPr lang="en-US" dirty="0" err="1">
                <a:solidFill>
                  <a:schemeClr val="tx1"/>
                </a:solidFill>
              </a:rPr>
              <a:t>Subheader</a:t>
            </a:r>
            <a:r>
              <a:rPr lang="en-US" dirty="0">
                <a:solidFill>
                  <a:schemeClr val="tx1"/>
                </a:solidFill>
              </a:rPr>
              <a:t> 24pt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910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hite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ECE1C8B-9583-C447-A4BA-9010D095FC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3" y="556944"/>
            <a:ext cx="8729383" cy="498008"/>
          </a:xfrm>
          <a:prstGeom prst="rect">
            <a:avLst/>
          </a:prstGeom>
        </p:spPr>
        <p:txBody>
          <a:bodyPr lIns="0" tIns="0" rIns="0" bIns="0" anchor="t" anchorCtr="0"/>
          <a:lstStyle>
            <a:lvl1pPr marL="6351" indent="0" algn="l">
              <a:tabLst/>
              <a:defRPr sz="4000">
                <a:solidFill>
                  <a:srgbClr val="BF1F62"/>
                </a:solidFill>
              </a:defRPr>
            </a:lvl1pPr>
          </a:lstStyle>
          <a:p>
            <a:r>
              <a:rPr lang="en-US" dirty="0"/>
              <a:t>Slide Header Title 40pt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DBB103F-215F-D54D-BF46-C5A5FAFC35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01" y="1168504"/>
            <a:ext cx="8716011" cy="29658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rgbClr val="6F7A7C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 marL="1371498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664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en-US" dirty="0">
                <a:solidFill>
                  <a:schemeClr val="tx1"/>
                </a:solidFill>
              </a:rPr>
              <a:t>Slide </a:t>
            </a:r>
            <a:r>
              <a:rPr lang="en-US" dirty="0" err="1">
                <a:solidFill>
                  <a:schemeClr val="tx1"/>
                </a:solidFill>
              </a:rPr>
              <a:t>Subheader</a:t>
            </a:r>
            <a:r>
              <a:rPr lang="en-US" dirty="0">
                <a:solidFill>
                  <a:schemeClr val="tx1"/>
                </a:solidFill>
              </a:rPr>
              <a:t> 24pt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830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alf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BCA4D63B-321F-0B40-B171-AC9B213958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004" y="1882590"/>
            <a:ext cx="5034153" cy="2898229"/>
          </a:xfrm>
          <a:prstGeom prst="rect">
            <a:avLst/>
          </a:prstGeom>
        </p:spPr>
        <p:txBody>
          <a:bodyPr wrap="square" lIns="0" tIns="0" rIns="0" bIns="0" numCol="1" spcCol="540000">
            <a:spAutoFit/>
          </a:bodyPr>
          <a:lstStyle>
            <a:lvl1pPr marL="0" indent="0" algn="l">
              <a:buNone/>
              <a:defRPr lang="en-IE" sz="2000" b="0" i="0" smtClean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Body Text 20pt – 1 Column</a:t>
            </a:r>
          </a:p>
          <a:p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 </a:t>
            </a:r>
            <a:r>
              <a:rPr lang="en-US" dirty="0" err="1"/>
              <a:t>Neque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558FF63-607C-5847-9EFE-FEFFF6BFAAF3}"/>
              </a:ext>
            </a:extLst>
          </p:cNvPr>
          <p:cNvSpPr txBox="1">
            <a:spLocks/>
          </p:cNvSpPr>
          <p:nvPr userDrawn="1"/>
        </p:nvSpPr>
        <p:spPr>
          <a:xfrm>
            <a:off x="6002039" y="7005483"/>
            <a:ext cx="5348896" cy="716889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/>
              <a:t>*To insert image – click the icon and locate your image to replace image shown. Right click on image and ‘Change Picture’ to replace. </a:t>
            </a:r>
            <a:br>
              <a:rPr lang="en-US" sz="1400" b="1" dirty="0"/>
            </a:br>
            <a:r>
              <a:rPr lang="en-US" sz="1400" b="1" dirty="0"/>
              <a:t>Right click and ‘Crop’ to position image in shape</a:t>
            </a:r>
            <a:endParaRPr lang="en-US" sz="1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5E54392-9274-EF42-ACE0-9E144451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3" y="556944"/>
            <a:ext cx="8729383" cy="498008"/>
          </a:xfrm>
          <a:prstGeom prst="rect">
            <a:avLst/>
          </a:prstGeom>
        </p:spPr>
        <p:txBody>
          <a:bodyPr lIns="0" tIns="0" rIns="0" bIns="0" anchor="t" anchorCtr="0"/>
          <a:lstStyle>
            <a:lvl1pPr marL="6351" indent="0" algn="l">
              <a:tabLst/>
              <a:defRPr sz="4000">
                <a:solidFill>
                  <a:srgbClr val="BF1F62"/>
                </a:solidFill>
              </a:defRPr>
            </a:lvl1pPr>
          </a:lstStyle>
          <a:p>
            <a:r>
              <a:rPr lang="en-US" dirty="0"/>
              <a:t>Slide Header Title 40pt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E4D5070-97E4-4E42-936E-6589436D7F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01" y="1168504"/>
            <a:ext cx="8716011" cy="29658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rgbClr val="6F7A7C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 marL="1371498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664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en-US" dirty="0">
                <a:solidFill>
                  <a:schemeClr val="tx1"/>
                </a:solidFill>
              </a:rPr>
              <a:t>Slide </a:t>
            </a:r>
            <a:r>
              <a:rPr lang="en-US" dirty="0" err="1">
                <a:solidFill>
                  <a:schemeClr val="tx1"/>
                </a:solidFill>
              </a:rPr>
              <a:t>Subheader</a:t>
            </a:r>
            <a:r>
              <a:rPr lang="en-US" dirty="0">
                <a:solidFill>
                  <a:schemeClr val="tx1"/>
                </a:solidFill>
              </a:rPr>
              <a:t> 24pt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176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C63D1701-810B-9D4C-B65D-D2455C76F9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8919" y="6976447"/>
            <a:ext cx="3891828" cy="5931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/>
              <a:t>*For full slide image, to insert – click the icon and locate your image to replace image shown.</a:t>
            </a:r>
            <a:endParaRPr lang="en-US" sz="14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32A8269-9E8D-7A4D-9CC1-A064D22F8A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EDDF146-C950-9040-9961-5F16E5801A09}"/>
              </a:ext>
            </a:extLst>
          </p:cNvPr>
          <p:cNvSpPr txBox="1">
            <a:spLocks/>
          </p:cNvSpPr>
          <p:nvPr userDrawn="1"/>
        </p:nvSpPr>
        <p:spPr>
          <a:xfrm>
            <a:off x="4865002" y="6976447"/>
            <a:ext cx="4168999" cy="593135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/>
              <a:t>Right click on image and ‘Change Picture’ to replace.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6095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Quadra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6683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Quadrant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126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ea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78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urple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urple Half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652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580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450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180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7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  <p:sldLayoutId id="2147483652" r:id="rId3"/>
    <p:sldLayoutId id="2147483660" r:id="rId4"/>
    <p:sldLayoutId id="2147483676" r:id="rId5"/>
    <p:sldLayoutId id="2147483663" r:id="rId6"/>
    <p:sldLayoutId id="2147483662" r:id="rId7"/>
    <p:sldLayoutId id="2147483674" r:id="rId8"/>
    <p:sldLayoutId id="2147483675" r:id="rId9"/>
    <p:sldLayoutId id="2147483673" r:id="rId10"/>
    <p:sldLayoutId id="2147483657" r:id="rId11"/>
    <p:sldLayoutId id="2147483659" r:id="rId12"/>
    <p:sldLayoutId id="2147483665" r:id="rId13"/>
    <p:sldLayoutId id="2147483654" r:id="rId14"/>
    <p:sldLayoutId id="2147483668" r:id="rId15"/>
    <p:sldLayoutId id="2147483669" r:id="rId16"/>
    <p:sldLayoutId id="2147483671" r:id="rId17"/>
    <p:sldLayoutId id="2147483658" r:id="rId18"/>
    <p:sldLayoutId id="2147483653" r:id="rId19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26.emf"/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12" Type="http://schemas.openxmlformats.org/officeDocument/2006/relationships/image" Target="../media/image25.emf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emf"/><Relationship Id="rId11" Type="http://schemas.openxmlformats.org/officeDocument/2006/relationships/image" Target="../media/image24.emf"/><Relationship Id="rId5" Type="http://schemas.openxmlformats.org/officeDocument/2006/relationships/image" Target="../media/image18.emf"/><Relationship Id="rId15" Type="http://schemas.openxmlformats.org/officeDocument/2006/relationships/image" Target="../media/image28.emf"/><Relationship Id="rId10" Type="http://schemas.openxmlformats.org/officeDocument/2006/relationships/image" Target="../media/image23.emf"/><Relationship Id="rId4" Type="http://schemas.openxmlformats.org/officeDocument/2006/relationships/image" Target="../media/image17.emf"/><Relationship Id="rId9" Type="http://schemas.openxmlformats.org/officeDocument/2006/relationships/image" Target="../media/image22.emf"/><Relationship Id="rId14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1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30.png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Ray.davis@mergon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921F-9C46-9341-A661-34832726F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6000" y="2621711"/>
            <a:ext cx="4873352" cy="498008"/>
          </a:xfrm>
        </p:spPr>
        <p:txBody>
          <a:bodyPr/>
          <a:lstStyle/>
          <a:p>
            <a:r>
              <a:rPr lang="en-US" dirty="0"/>
              <a:t>Introducing Mergon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4640A-21D8-A34C-A466-E0273B697D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6000" y="3246228"/>
            <a:ext cx="8289789" cy="700088"/>
          </a:xfrm>
        </p:spPr>
        <p:txBody>
          <a:bodyPr/>
          <a:lstStyle/>
          <a:p>
            <a:r>
              <a:rPr lang="en-US" dirty="0"/>
              <a:t>Who we are &amp; What we do</a:t>
            </a:r>
          </a:p>
        </p:txBody>
      </p:sp>
    </p:spTree>
    <p:extLst>
      <p:ext uri="{BB962C8B-B14F-4D97-AF65-F5344CB8AC3E}">
        <p14:creationId xmlns:p14="http://schemas.microsoft.com/office/powerpoint/2010/main" val="175398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5">
            <a:extLst>
              <a:ext uri="{FF2B5EF4-FFF2-40B4-BE49-F238E27FC236}">
                <a16:creationId xmlns:a16="http://schemas.microsoft.com/office/drawing/2014/main" id="{08C01EBA-3701-4443-9ED2-CB1604031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5" y="556944"/>
            <a:ext cx="8729383" cy="498008"/>
          </a:xfrm>
        </p:spPr>
        <p:txBody>
          <a:bodyPr/>
          <a:lstStyle/>
          <a:p>
            <a:r>
              <a:rPr lang="en-US" dirty="0"/>
              <a:t>Mergon Overview 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486FBA9-1EFF-D14C-86A8-BCC4DF97AF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1" y="1168509"/>
            <a:ext cx="8716011" cy="296583"/>
          </a:xfrm>
        </p:spPr>
        <p:txBody>
          <a:bodyPr/>
          <a:lstStyle/>
          <a:p>
            <a:r>
              <a:rPr lang="en-US" dirty="0"/>
              <a:t>Innovators in Plastics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40B4DE9-D32F-4ED4-A743-FA3F554BE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779" y="4350030"/>
            <a:ext cx="10458445" cy="1329595"/>
          </a:xfrm>
        </p:spPr>
        <p:txBody>
          <a:bodyPr numCol="1"/>
          <a:lstStyle/>
          <a:p>
            <a:r>
              <a:rPr lang="en-IE" sz="3200" dirty="0">
                <a:solidFill>
                  <a:schemeClr val="tx1"/>
                </a:solidFill>
              </a:rPr>
              <a:t>Mergon designs, develops and manufactures sustainable, innovative components and systems for the automotive, industrial and healthcare sectors globally.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D00E5B-633B-487F-875B-33C7E8615D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8" t="21223" r="2065" b="15777"/>
          <a:stretch/>
        </p:blipFill>
        <p:spPr>
          <a:xfrm>
            <a:off x="712547" y="2218799"/>
            <a:ext cx="9860764" cy="186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99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lobe.png">
            <a:extLst>
              <a:ext uri="{FF2B5EF4-FFF2-40B4-BE49-F238E27FC236}">
                <a16:creationId xmlns:a16="http://schemas.microsoft.com/office/drawing/2014/main" id="{EBFDD84B-9FC7-4A47-8FEA-9198D67DC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083" y="1460073"/>
            <a:ext cx="6914343" cy="3250735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64AFCFF-DF5A-413E-97B2-9BDC8AAEA1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85135" y="4183089"/>
            <a:ext cx="3081033" cy="1894786"/>
          </a:xfrm>
        </p:spPr>
        <p:txBody>
          <a:bodyPr/>
          <a:lstStyle/>
          <a:p>
            <a:r>
              <a:rPr lang="en-IE" dirty="0"/>
              <a:t>Ireland – HQ </a:t>
            </a:r>
          </a:p>
          <a:p>
            <a:r>
              <a:rPr lang="en-IE" sz="1200" b="1" dirty="0"/>
              <a:t>Mergon International</a:t>
            </a:r>
          </a:p>
          <a:p>
            <a:r>
              <a:rPr lang="en-IE" sz="1200" dirty="0"/>
              <a:t>Established (Plant 1) 1981</a:t>
            </a:r>
          </a:p>
          <a:p>
            <a:r>
              <a:rPr lang="en-IE" sz="1200" dirty="0"/>
              <a:t>Established (Plant 2) 1994</a:t>
            </a:r>
          </a:p>
          <a:p>
            <a:r>
              <a:rPr lang="en-IE" sz="1200" dirty="0"/>
              <a:t>Established (MiCentre</a:t>
            </a:r>
            <a:r>
              <a:rPr lang="en-IE" sz="1400" dirty="0"/>
              <a:t> </a:t>
            </a:r>
            <a:r>
              <a:rPr lang="en-IE" sz="800" dirty="0"/>
              <a:t>(Innovation Centre)</a:t>
            </a:r>
            <a:r>
              <a:rPr lang="en-IE" sz="1200" dirty="0"/>
              <a:t>) 2015</a:t>
            </a:r>
            <a:endParaRPr lang="en-IE" sz="2800" dirty="0"/>
          </a:p>
          <a:p>
            <a:r>
              <a:rPr lang="en-IE" sz="1200" dirty="0"/>
              <a:t>260 Employees</a:t>
            </a:r>
          </a:p>
          <a:p>
            <a:endParaRPr lang="en-IE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FAF64BB-26DA-4C0F-B299-4F64DEDB8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300" y="2630101"/>
            <a:ext cx="4873352" cy="498008"/>
          </a:xfrm>
        </p:spPr>
        <p:txBody>
          <a:bodyPr/>
          <a:lstStyle/>
          <a:p>
            <a:r>
              <a:rPr lang="en-IE" dirty="0"/>
              <a:t>Mergon </a:t>
            </a:r>
            <a:br>
              <a:rPr lang="en-IE" dirty="0"/>
            </a:br>
            <a:r>
              <a:rPr lang="en-IE" dirty="0"/>
              <a:t>Locations</a:t>
            </a:r>
          </a:p>
        </p:txBody>
      </p:sp>
      <p:pic>
        <p:nvPicPr>
          <p:cNvPr id="17" name="Picture 2" descr="Image result for mergon logo">
            <a:extLst>
              <a:ext uri="{FF2B5EF4-FFF2-40B4-BE49-F238E27FC236}">
                <a16:creationId xmlns:a16="http://schemas.microsoft.com/office/drawing/2014/main" id="{8258143C-800D-470E-AD58-064D2860B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6" r="76919" b="15999"/>
          <a:stretch/>
        </p:blipFill>
        <p:spPr bwMode="auto">
          <a:xfrm>
            <a:off x="5432157" y="2339922"/>
            <a:ext cx="196992" cy="19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result for mergon logo">
            <a:extLst>
              <a:ext uri="{FF2B5EF4-FFF2-40B4-BE49-F238E27FC236}">
                <a16:creationId xmlns:a16="http://schemas.microsoft.com/office/drawing/2014/main" id="{7D8B5E55-1132-4FC4-8F33-5AEF53717F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6" r="76919" b="15999"/>
          <a:stretch/>
        </p:blipFill>
        <p:spPr bwMode="auto">
          <a:xfrm>
            <a:off x="7781212" y="3030503"/>
            <a:ext cx="196992" cy="19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mage result for mergon logo">
            <a:extLst>
              <a:ext uri="{FF2B5EF4-FFF2-40B4-BE49-F238E27FC236}">
                <a16:creationId xmlns:a16="http://schemas.microsoft.com/office/drawing/2014/main" id="{A83BA4CB-FB46-4E93-A049-BB4D7D3F6E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6" r="76919" b="15999"/>
          <a:stretch/>
        </p:blipFill>
        <p:spPr bwMode="auto">
          <a:xfrm>
            <a:off x="4110314" y="2781499"/>
            <a:ext cx="196992" cy="19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mage result for mergon logo">
            <a:extLst>
              <a:ext uri="{FF2B5EF4-FFF2-40B4-BE49-F238E27FC236}">
                <a16:creationId xmlns:a16="http://schemas.microsoft.com/office/drawing/2014/main" id="{565F7381-7276-414D-8461-0FE88DC4D4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6" r="76919" b="15999"/>
          <a:stretch/>
        </p:blipFill>
        <p:spPr bwMode="auto">
          <a:xfrm>
            <a:off x="5746215" y="2532495"/>
            <a:ext cx="196992" cy="19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6464773-DB96-4011-8DD8-03AFD2A6B4C8}"/>
              </a:ext>
            </a:extLst>
          </p:cNvPr>
          <p:cNvSpPr txBox="1">
            <a:spLocks/>
          </p:cNvSpPr>
          <p:nvPr/>
        </p:nvSpPr>
        <p:spPr>
          <a:xfrm>
            <a:off x="2737794" y="4183089"/>
            <a:ext cx="2623833" cy="189478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rgbClr val="85CCCC"/>
                </a:solidFill>
                <a:latin typeface="+mn-lt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498" indent="0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664" indent="0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USA </a:t>
            </a:r>
          </a:p>
          <a:p>
            <a:r>
              <a:rPr lang="en-IE" sz="1200" b="1" dirty="0"/>
              <a:t>Mergon Corporation</a:t>
            </a:r>
          </a:p>
          <a:p>
            <a:r>
              <a:rPr lang="en-IE" sz="1200" dirty="0"/>
              <a:t>Established 1998</a:t>
            </a:r>
          </a:p>
          <a:p>
            <a:r>
              <a:rPr lang="en-IE" sz="1200" dirty="0"/>
              <a:t>210 Employees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C42AE61E-02D9-49CD-8B6F-9A2F6E69A042}"/>
              </a:ext>
            </a:extLst>
          </p:cNvPr>
          <p:cNvSpPr txBox="1">
            <a:spLocks/>
          </p:cNvSpPr>
          <p:nvPr/>
        </p:nvSpPr>
        <p:spPr>
          <a:xfrm>
            <a:off x="7417227" y="4182236"/>
            <a:ext cx="2623833" cy="144084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rgbClr val="85CCCC"/>
                </a:solidFill>
                <a:latin typeface="+mn-lt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498" indent="0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664" indent="0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Czech Republic</a:t>
            </a:r>
          </a:p>
          <a:p>
            <a:r>
              <a:rPr lang="en-IE" sz="1200" b="1" dirty="0"/>
              <a:t>Mergon Czech</a:t>
            </a:r>
          </a:p>
          <a:p>
            <a:r>
              <a:rPr lang="en-IE" sz="1200" dirty="0"/>
              <a:t>Established 2004</a:t>
            </a:r>
          </a:p>
          <a:p>
            <a:r>
              <a:rPr lang="en-IE" sz="1200" dirty="0"/>
              <a:t>160 Employees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2B1B659C-B6D8-4623-A001-816F49FC6E5B}"/>
              </a:ext>
            </a:extLst>
          </p:cNvPr>
          <p:cNvSpPr txBox="1">
            <a:spLocks/>
          </p:cNvSpPr>
          <p:nvPr/>
        </p:nvSpPr>
        <p:spPr>
          <a:xfrm>
            <a:off x="9798062" y="4183089"/>
            <a:ext cx="2623833" cy="189478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rgbClr val="85CCCC"/>
                </a:solidFill>
                <a:latin typeface="+mn-lt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498" indent="0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664" indent="0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China </a:t>
            </a:r>
          </a:p>
          <a:p>
            <a:r>
              <a:rPr lang="en-IE" sz="1200" b="1" dirty="0"/>
              <a:t>Mergon China</a:t>
            </a:r>
          </a:p>
          <a:p>
            <a:r>
              <a:rPr lang="en-IE" sz="1200" dirty="0"/>
              <a:t>Established 2020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77F328-3860-4951-AAAE-C071C6F56240}"/>
              </a:ext>
            </a:extLst>
          </p:cNvPr>
          <p:cNvCxnSpPr/>
          <p:nvPr/>
        </p:nvCxnSpPr>
        <p:spPr>
          <a:xfrm>
            <a:off x="9552372" y="4183089"/>
            <a:ext cx="0" cy="2199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21F68C-63F7-4CFE-8B0F-51AAB48CB7E2}"/>
              </a:ext>
            </a:extLst>
          </p:cNvPr>
          <p:cNvCxnSpPr/>
          <p:nvPr/>
        </p:nvCxnSpPr>
        <p:spPr>
          <a:xfrm>
            <a:off x="7334435" y="4182236"/>
            <a:ext cx="0" cy="2199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839E697-0943-4EE1-9947-A0401F669C67}"/>
              </a:ext>
            </a:extLst>
          </p:cNvPr>
          <p:cNvCxnSpPr/>
          <p:nvPr/>
        </p:nvCxnSpPr>
        <p:spPr>
          <a:xfrm>
            <a:off x="4195635" y="4182236"/>
            <a:ext cx="0" cy="2199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49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6545197-5E8F-E446-9DFF-BD094E4DC0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177" b="7177"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6A6404-DA58-5846-B2F6-829D99909C06}"/>
              </a:ext>
            </a:extLst>
          </p:cNvPr>
          <p:cNvSpPr/>
          <p:nvPr/>
        </p:nvSpPr>
        <p:spPr>
          <a:xfrm>
            <a:off x="6299820" y="714586"/>
            <a:ext cx="4959601" cy="4959601"/>
          </a:xfrm>
          <a:prstGeom prst="rect">
            <a:avLst/>
          </a:prstGeom>
          <a:solidFill>
            <a:srgbClr val="BF1F62">
              <a:alpha val="9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BC78BF8F-CDDE-4A4B-B2F8-2E6251C73E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918B5B1-44EA-CF47-91CF-00979E04B49C}"/>
              </a:ext>
            </a:extLst>
          </p:cNvPr>
          <p:cNvSpPr txBox="1">
            <a:spLocks/>
          </p:cNvSpPr>
          <p:nvPr/>
        </p:nvSpPr>
        <p:spPr>
          <a:xfrm>
            <a:off x="6593094" y="1649260"/>
            <a:ext cx="4443879" cy="55619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Automotive 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4967844-6B6B-5745-B66B-0A74A5EFF1D1}"/>
              </a:ext>
            </a:extLst>
          </p:cNvPr>
          <p:cNvSpPr txBox="1">
            <a:spLocks/>
          </p:cNvSpPr>
          <p:nvPr/>
        </p:nvSpPr>
        <p:spPr>
          <a:xfrm>
            <a:off x="6593094" y="2666390"/>
            <a:ext cx="4315543" cy="2643551"/>
          </a:xfrm>
          <a:prstGeom prst="rect">
            <a:avLst/>
          </a:prstGeom>
        </p:spPr>
        <p:txBody>
          <a:bodyPr lIns="0" tIns="0" rIns="0" bIns="0"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59% Group Sales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Traditional &amp; Challenger Brands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Partner with Winners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1EC8CD-B750-D446-B9BA-86F0F8B58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2318" cy="10745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CD9882-CCCB-D84F-B105-0E6A59DBB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076" y="4693024"/>
            <a:ext cx="2145929" cy="21649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7A37BE-25C7-A64F-8FD1-5E83B325A2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2836" y="6135126"/>
            <a:ext cx="1116107" cy="261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E27820-DA20-D243-9494-3EB0236147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3094" y="1102518"/>
            <a:ext cx="194177" cy="38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09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zoox logo">
            <a:extLst>
              <a:ext uri="{FF2B5EF4-FFF2-40B4-BE49-F238E27FC236}">
                <a16:creationId xmlns:a16="http://schemas.microsoft.com/office/drawing/2014/main" id="{74AFA770-E8E0-4C5E-992E-7AB3851D1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883" y="4369068"/>
            <a:ext cx="2213373" cy="122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493A69-EB94-C840-ABE1-EF4E2C1D37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Automotive A-Z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B21DD-2CA6-AE4C-9A54-5AF71E5CBF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main drivers of innovation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5496D-1A93-354F-AE49-32FC3A036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53" y="2108205"/>
            <a:ext cx="1147417" cy="7276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6C8056-51B1-6543-BCAC-AB06670CE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960" y="2025927"/>
            <a:ext cx="833725" cy="809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B590D1-B3C5-B444-AFF7-7032AE582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739" y="2212649"/>
            <a:ext cx="1485900" cy="4762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8EFD5C-588C-4549-8439-76BDC4520F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208" y="2002788"/>
            <a:ext cx="1168109" cy="7653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79E3F1-ECBE-F04E-B3DD-68320E3D11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2110" y="2101881"/>
            <a:ext cx="1898927" cy="5671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6994F0-11CF-FC4A-8FF8-73A32E15AB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353" y="3297687"/>
            <a:ext cx="1909889" cy="7875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44ED2A-387E-A54C-B775-8226B2622F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5370" y="3203216"/>
            <a:ext cx="1135807" cy="9765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C96EDE-9B0A-DC44-97AA-15F4F79333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4535" y="3440601"/>
            <a:ext cx="2172037" cy="5343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89E567-11A4-4B45-9363-929E1EBD46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6707" y="3077471"/>
            <a:ext cx="1923664" cy="10772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139865-93CF-FB4A-BCE2-28880A824A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13709" y="3352081"/>
            <a:ext cx="2120619" cy="5280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78D2282-8FD9-FE4B-94CC-09A2DDDA7D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0348" y="4627048"/>
            <a:ext cx="2213373" cy="8260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53B833-4054-694A-8E52-693AEA2A728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24419" y="4638443"/>
            <a:ext cx="925332" cy="8146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44B3C7-31ED-1F4B-9F86-3174C46BAF4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79697" y="4531971"/>
            <a:ext cx="1021707" cy="9210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3ABB86-A366-E142-AD62-FD82A8E7E23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31359" y="4732981"/>
            <a:ext cx="1918655" cy="519056"/>
          </a:xfrm>
          <a:prstGeom prst="rect">
            <a:avLst/>
          </a:prstGeom>
        </p:spPr>
      </p:pic>
      <p:pic>
        <p:nvPicPr>
          <p:cNvPr id="1026" name="Picture 2" descr="Image result for canoo logo">
            <a:extLst>
              <a:ext uri="{FF2B5EF4-FFF2-40B4-BE49-F238E27FC236}">
                <a16:creationId xmlns:a16="http://schemas.microsoft.com/office/drawing/2014/main" id="{65974EEF-3749-4D48-8CBE-082CF54D2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150" y="2082284"/>
            <a:ext cx="1400023" cy="73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749ADD-9055-4023-9984-79CD5864E5EF}"/>
              </a:ext>
            </a:extLst>
          </p:cNvPr>
          <p:cNvSpPr/>
          <p:nvPr/>
        </p:nvSpPr>
        <p:spPr>
          <a:xfrm>
            <a:off x="3647328" y="2108200"/>
            <a:ext cx="1623317" cy="684880"/>
          </a:xfrm>
          <a:prstGeom prst="rect">
            <a:avLst/>
          </a:prstGeom>
          <a:solidFill>
            <a:srgbClr val="BF1D6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1EA4A8-A6BD-4384-9CB1-B0A11442C179}"/>
              </a:ext>
            </a:extLst>
          </p:cNvPr>
          <p:cNvSpPr/>
          <p:nvPr/>
        </p:nvSpPr>
        <p:spPr>
          <a:xfrm>
            <a:off x="9270408" y="3297683"/>
            <a:ext cx="2213373" cy="677304"/>
          </a:xfrm>
          <a:prstGeom prst="rect">
            <a:avLst/>
          </a:prstGeom>
          <a:solidFill>
            <a:srgbClr val="BF1D6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72AF08-9740-4380-9E07-AF16376AB46A}"/>
              </a:ext>
            </a:extLst>
          </p:cNvPr>
          <p:cNvSpPr/>
          <p:nvPr/>
        </p:nvSpPr>
        <p:spPr>
          <a:xfrm>
            <a:off x="9313709" y="4603669"/>
            <a:ext cx="2304547" cy="724007"/>
          </a:xfrm>
          <a:prstGeom prst="rect">
            <a:avLst/>
          </a:prstGeom>
          <a:solidFill>
            <a:srgbClr val="BF1D6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32A760-4924-4EAC-99EA-E9B8BBCD932E}"/>
              </a:ext>
            </a:extLst>
          </p:cNvPr>
          <p:cNvSpPr/>
          <p:nvPr/>
        </p:nvSpPr>
        <p:spPr>
          <a:xfrm>
            <a:off x="751788" y="4697608"/>
            <a:ext cx="2343579" cy="727629"/>
          </a:xfrm>
          <a:prstGeom prst="rect">
            <a:avLst/>
          </a:prstGeom>
          <a:solidFill>
            <a:srgbClr val="BF1D6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060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9F579AEE-E75E-9343-801C-0EC064A0E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103" y="1684512"/>
            <a:ext cx="7589661" cy="5011628"/>
          </a:xfrm>
        </p:spPr>
        <p:txBody>
          <a:bodyPr/>
          <a:lstStyle/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Population of SUVs increasing 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Deliberate positioning to win SUV business – more € content/vehicle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Lightweighting</a:t>
            </a:r>
            <a:r>
              <a:rPr lang="en-US" dirty="0">
                <a:solidFill>
                  <a:schemeClr val="tx1"/>
                </a:solidFill>
              </a:rPr>
              <a:t> &amp; design expertise very desirable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Targeted selection of EV/disruptors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Tesla – now 3</a:t>
            </a:r>
            <a:r>
              <a:rPr lang="en-US" baseline="30000" dirty="0">
                <a:solidFill>
                  <a:schemeClr val="tx1"/>
                </a:solidFill>
              </a:rPr>
              <a:t>rd</a:t>
            </a:r>
            <a:r>
              <a:rPr lang="en-US" dirty="0">
                <a:solidFill>
                  <a:schemeClr val="tx1"/>
                </a:solidFill>
              </a:rPr>
              <a:t> biggest customer </a:t>
            </a:r>
          </a:p>
          <a:p>
            <a:pPr marL="800049" lvl="1" indent="-342882" algn="l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Gigafactory 3 – Shanghai, China                     </a:t>
            </a:r>
          </a:p>
          <a:p>
            <a:pPr marL="800049" lvl="1" indent="-342882" algn="l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Gigafactory 4 – Berlin, Germany (opening end 2021)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08C01EBA-3701-4443-9ED2-CB1604031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5" y="556944"/>
            <a:ext cx="8729383" cy="498008"/>
          </a:xfrm>
        </p:spPr>
        <p:txBody>
          <a:bodyPr/>
          <a:lstStyle/>
          <a:p>
            <a:r>
              <a:rPr lang="en-US" dirty="0"/>
              <a:t>Automotive Overview 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486FBA9-1EFF-D14C-86A8-BCC4DF97AF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1" y="1168509"/>
            <a:ext cx="8716011" cy="296583"/>
          </a:xfrm>
        </p:spPr>
        <p:txBody>
          <a:bodyPr/>
          <a:lstStyle/>
          <a:p>
            <a:r>
              <a:rPr lang="en-US" dirty="0"/>
              <a:t>Future Proofing Mergon in a turbulent industry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9421C9-6374-4735-B24C-E3EEE69C5F9D}"/>
              </a:ext>
            </a:extLst>
          </p:cNvPr>
          <p:cNvGrpSpPr/>
          <p:nvPr/>
        </p:nvGrpSpPr>
        <p:grpSpPr>
          <a:xfrm>
            <a:off x="9402630" y="284396"/>
            <a:ext cx="2213375" cy="5467433"/>
            <a:chOff x="9402626" y="284390"/>
            <a:chExt cx="2213374" cy="546743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AF231A5-5910-4334-AC41-9BC976C4E196}"/>
                </a:ext>
              </a:extLst>
            </p:cNvPr>
            <p:cNvGrpSpPr/>
            <p:nvPr/>
          </p:nvGrpSpPr>
          <p:grpSpPr>
            <a:xfrm>
              <a:off x="9402626" y="284390"/>
              <a:ext cx="2213373" cy="3594264"/>
              <a:chOff x="9438160" y="641949"/>
              <a:chExt cx="2213373" cy="3594264"/>
            </a:xfrm>
          </p:grpSpPr>
          <p:pic>
            <p:nvPicPr>
              <p:cNvPr id="11" name="Picture 2" descr="Image result for zoox logo">
                <a:extLst>
                  <a:ext uri="{FF2B5EF4-FFF2-40B4-BE49-F238E27FC236}">
                    <a16:creationId xmlns:a16="http://schemas.microsoft.com/office/drawing/2014/main" id="{38FA4D88-2282-48CA-A78B-C41F4132CD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8160" y="3008195"/>
                <a:ext cx="2213373" cy="12280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70691B5-6F70-4330-A6BD-574E664488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38160" y="2474071"/>
                <a:ext cx="2213373" cy="551121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2077A927-D364-4901-97A2-18B21778EE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38160" y="641949"/>
                <a:ext cx="2213373" cy="826005"/>
              </a:xfrm>
              <a:prstGeom prst="rect">
                <a:avLst/>
              </a:prstGeom>
            </p:spPr>
          </p:pic>
          <p:pic>
            <p:nvPicPr>
              <p:cNvPr id="15" name="Picture 2" descr="Image result for canoo logo">
                <a:extLst>
                  <a:ext uri="{FF2B5EF4-FFF2-40B4-BE49-F238E27FC236}">
                    <a16:creationId xmlns:a16="http://schemas.microsoft.com/office/drawing/2014/main" id="{61697B44-A2B9-45F7-8C9B-A98ED2F73D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8160" y="1463736"/>
                <a:ext cx="2213373" cy="11566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2598EF0-41E6-4934-9EF7-5CBB997EF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79306" y="4722098"/>
              <a:ext cx="1060011" cy="10297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21CFFDE-981D-4133-970A-C50479392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02627" y="3810081"/>
              <a:ext cx="2213373" cy="9127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728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9F579AEE-E75E-9343-801C-0EC064A0E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06" y="2305967"/>
            <a:ext cx="7009599" cy="3113673"/>
          </a:xfrm>
        </p:spPr>
        <p:txBody>
          <a:bodyPr/>
          <a:lstStyle/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Increase in SUVs = more air ducts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Recycled materials = sustainability 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Growing market for future mobility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i="1" dirty="0">
                <a:solidFill>
                  <a:schemeClr val="tx1"/>
                </a:solidFill>
              </a:rPr>
              <a:t>Major opportunities for Mergon to grow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08C01EBA-3701-4443-9ED2-CB1604031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5" y="556944"/>
            <a:ext cx="8729383" cy="498008"/>
          </a:xfrm>
        </p:spPr>
        <p:txBody>
          <a:bodyPr/>
          <a:lstStyle/>
          <a:p>
            <a:r>
              <a:rPr lang="en-US" dirty="0"/>
              <a:t>Air Management Systems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486FBA9-1EFF-D14C-86A8-BCC4DF97AF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1" y="1168509"/>
            <a:ext cx="8716011" cy="296583"/>
          </a:xfrm>
        </p:spPr>
        <p:txBody>
          <a:bodyPr/>
          <a:lstStyle/>
          <a:p>
            <a:r>
              <a:rPr lang="en-US" dirty="0"/>
              <a:t>  Our growth markets: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9E70552-AA58-4A1B-870B-240520F47BD9}"/>
              </a:ext>
            </a:extLst>
          </p:cNvPr>
          <p:cNvGrpSpPr/>
          <p:nvPr/>
        </p:nvGrpSpPr>
        <p:grpSpPr>
          <a:xfrm>
            <a:off x="6714197" y="1855504"/>
            <a:ext cx="4849403" cy="3486424"/>
            <a:chOff x="7017248" y="985624"/>
            <a:chExt cx="4849403" cy="3486424"/>
          </a:xfrm>
        </p:grpSpPr>
        <p:pic>
          <p:nvPicPr>
            <p:cNvPr id="5124" name="Picture 4" descr="Image result for canoo exterior&quot;">
              <a:extLst>
                <a:ext uri="{FF2B5EF4-FFF2-40B4-BE49-F238E27FC236}">
                  <a16:creationId xmlns:a16="http://schemas.microsoft.com/office/drawing/2014/main" id="{4DA83155-D696-4556-B6F8-94327437CB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248" y="985624"/>
              <a:ext cx="2258219" cy="1244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D8849B-2A3F-4EE7-85DC-B9B84D566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0434" y="2506098"/>
              <a:ext cx="2856215" cy="196595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E42434A-A480-48F0-A9E7-88F54A8EA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0436" y="1017193"/>
              <a:ext cx="2856215" cy="1510443"/>
            </a:xfrm>
            <a:prstGeom prst="rect">
              <a:avLst/>
            </a:prstGeom>
          </p:spPr>
        </p:pic>
        <p:pic>
          <p:nvPicPr>
            <p:cNvPr id="5128" name="Picture 8" descr="Image result for rivian exterior&quot;">
              <a:extLst>
                <a:ext uri="{FF2B5EF4-FFF2-40B4-BE49-F238E27FC236}">
                  <a16:creationId xmlns:a16="http://schemas.microsoft.com/office/drawing/2014/main" id="{7AF6F904-E55D-49A1-8E1A-F4EA7D07A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249" y="2229715"/>
              <a:ext cx="1993187" cy="112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0" name="Picture 10" descr="Image result for zoox exterior&quot;">
              <a:extLst>
                <a:ext uri="{FF2B5EF4-FFF2-40B4-BE49-F238E27FC236}">
                  <a16:creationId xmlns:a16="http://schemas.microsoft.com/office/drawing/2014/main" id="{D1F89A03-104D-4C8F-997C-B12249C9C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249" y="3350883"/>
              <a:ext cx="1993183" cy="1121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1443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9F579AEE-E75E-9343-801C-0EC064A0E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06" y="1793067"/>
            <a:ext cx="5884151" cy="473462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Expansion of washer system market 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Lidar, radar, sensor, camera cleaning 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Growing market for future mobility 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i="1" dirty="0">
                <a:solidFill>
                  <a:schemeClr val="tx1"/>
                </a:solidFill>
              </a:rPr>
              <a:t>Major opportunities for Mergon to grow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08C01EBA-3701-4443-9ED2-CB1604031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5" y="556944"/>
            <a:ext cx="8729383" cy="498008"/>
          </a:xfrm>
        </p:spPr>
        <p:txBody>
          <a:bodyPr/>
          <a:lstStyle/>
          <a:p>
            <a:r>
              <a:rPr lang="en-US" dirty="0"/>
              <a:t>Enhanced Clear Vision Systems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486FBA9-1EFF-D14C-86A8-BCC4DF97AF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1" y="1168509"/>
            <a:ext cx="8716011" cy="296583"/>
          </a:xfrm>
        </p:spPr>
        <p:txBody>
          <a:bodyPr/>
          <a:lstStyle/>
          <a:p>
            <a:r>
              <a:rPr lang="en-US" dirty="0"/>
              <a:t>Our growth markets: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7EE447-C1C3-41E8-9EF8-C87EC92CE6A6}"/>
              </a:ext>
            </a:extLst>
          </p:cNvPr>
          <p:cNvGrpSpPr/>
          <p:nvPr/>
        </p:nvGrpSpPr>
        <p:grpSpPr>
          <a:xfrm>
            <a:off x="7536555" y="750015"/>
            <a:ext cx="4159348" cy="4943772"/>
            <a:chOff x="7536552" y="750012"/>
            <a:chExt cx="4159348" cy="494377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E9C4EF-78E8-9C46-8393-86548E02F1FC}"/>
                </a:ext>
              </a:extLst>
            </p:cNvPr>
            <p:cNvSpPr/>
            <p:nvPr/>
          </p:nvSpPr>
          <p:spPr>
            <a:xfrm>
              <a:off x="7536554" y="750012"/>
              <a:ext cx="4159346" cy="3623433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l="-10323" t="-463" r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10" descr="http://www.newmobility.global/wp-content/uploads/2017/06/tata-auto-800x420.jpg">
              <a:extLst>
                <a:ext uri="{FF2B5EF4-FFF2-40B4-BE49-F238E27FC236}">
                  <a16:creationId xmlns:a16="http://schemas.microsoft.com/office/drawing/2014/main" id="{953D8B30-3DE7-4E06-A657-6EA17066BF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1232" y="4039126"/>
              <a:ext cx="2934667" cy="1654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 descr="A picture containing white, air, large, cat&#10;&#10;Description automatically generated">
              <a:extLst>
                <a:ext uri="{FF2B5EF4-FFF2-40B4-BE49-F238E27FC236}">
                  <a16:creationId xmlns:a16="http://schemas.microsoft.com/office/drawing/2014/main" id="{F11C4C08-D66E-44A0-8EC3-6B215C653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36552" y="4039126"/>
              <a:ext cx="1224680" cy="16503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7987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9F579AEE-E75E-9343-801C-0EC064A0E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03" y="2362530"/>
            <a:ext cx="5986892" cy="2921313"/>
          </a:xfrm>
        </p:spPr>
        <p:txBody>
          <a:bodyPr/>
          <a:lstStyle/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Novel jet propulsion water cooling for CPUs, GPUs </a:t>
            </a:r>
          </a:p>
          <a:p>
            <a:pPr marL="342882" indent="-342882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Multi-industry disruptive capability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882" indent="-34288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Incredible market growth potential -</a:t>
            </a:r>
          </a:p>
          <a:p>
            <a:pPr marL="800049" lvl="1" indent="-342882" algn="l">
              <a:buFont typeface="Wingdings" panose="05000000000000000000" pitchFamily="2" charset="2"/>
              <a:buChar char="§"/>
            </a:pPr>
            <a:r>
              <a:rPr lang="en-US" dirty="0"/>
              <a:t>Gaming  </a:t>
            </a:r>
          </a:p>
          <a:p>
            <a:pPr marL="800049" lvl="1" indent="-342882" algn="l">
              <a:buFont typeface="Wingdings" panose="05000000000000000000" pitchFamily="2" charset="2"/>
              <a:buChar char="§"/>
            </a:pPr>
            <a:r>
              <a:rPr lang="en-US" dirty="0"/>
              <a:t>Data </a:t>
            </a:r>
            <a:r>
              <a:rPr lang="en-US" dirty="0" err="1"/>
              <a:t>Centres</a:t>
            </a:r>
            <a:r>
              <a:rPr lang="en-US" dirty="0"/>
              <a:t> </a:t>
            </a:r>
          </a:p>
          <a:p>
            <a:pPr marL="800049" lvl="1" indent="-342882" algn="l">
              <a:buFont typeface="Wingdings" panose="05000000000000000000" pitchFamily="2" charset="2"/>
              <a:buChar char="§"/>
            </a:pPr>
            <a:r>
              <a:rPr lang="en-US" dirty="0"/>
              <a:t>EDGE Computing </a:t>
            </a: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08C01EBA-3701-4443-9ED2-CB1604031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5" y="556944"/>
            <a:ext cx="8729383" cy="498008"/>
          </a:xfrm>
        </p:spPr>
        <p:txBody>
          <a:bodyPr/>
          <a:lstStyle/>
          <a:p>
            <a:r>
              <a:rPr lang="en-US" dirty="0"/>
              <a:t>Advanced Electronics Cooling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486FBA9-1EFF-D14C-86A8-BCC4DF97AF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1" y="1168509"/>
            <a:ext cx="8716011" cy="296583"/>
          </a:xfrm>
        </p:spPr>
        <p:txBody>
          <a:bodyPr/>
          <a:lstStyle/>
          <a:p>
            <a:r>
              <a:rPr lang="en-US" dirty="0"/>
              <a:t>Sector Diversification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0DE23B2-332D-46DD-B90C-45C9E99A3BE3}"/>
              </a:ext>
            </a:extLst>
          </p:cNvPr>
          <p:cNvGrpSpPr/>
          <p:nvPr/>
        </p:nvGrpSpPr>
        <p:grpSpPr>
          <a:xfrm>
            <a:off x="7530957" y="1054952"/>
            <a:ext cx="4085043" cy="4728112"/>
            <a:chOff x="7343741" y="1168504"/>
            <a:chExt cx="4272259" cy="5285666"/>
          </a:xfrm>
        </p:grpSpPr>
        <p:pic>
          <p:nvPicPr>
            <p:cNvPr id="6" name="Picture 5" descr="A picture containing indoor, clock, table, sitting&#10;&#10;Description automatically generated">
              <a:extLst>
                <a:ext uri="{FF2B5EF4-FFF2-40B4-BE49-F238E27FC236}">
                  <a16:creationId xmlns:a16="http://schemas.microsoft.com/office/drawing/2014/main" id="{CCB2DB7D-48DD-4F4A-9790-2B08F9471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43741" y="1168504"/>
              <a:ext cx="4272259" cy="275861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96179C-485A-4C2A-983C-462315929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3741" y="3927115"/>
              <a:ext cx="4272259" cy="2527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4761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6E59-F5C6-D44D-B238-D4CDA60931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6000" y="2621711"/>
            <a:ext cx="6173312" cy="498008"/>
          </a:xfrm>
        </p:spPr>
        <p:txBody>
          <a:bodyPr/>
          <a:lstStyle/>
          <a:p>
            <a:r>
              <a:rPr lang="en-US" dirty="0"/>
              <a:t>Contact: </a:t>
            </a:r>
            <a:br>
              <a:rPr lang="en-US" dirty="0"/>
            </a:br>
            <a:r>
              <a:rPr lang="cs-CZ" dirty="0"/>
              <a:t>Martin Kováč</a:t>
            </a:r>
            <a:br>
              <a:rPr lang="en-US" dirty="0"/>
            </a:br>
            <a:r>
              <a:rPr lang="cs-CZ" dirty="0"/>
              <a:t>Sales Manager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FA7C2-D642-EB42-8BA9-D131D5B9D4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6001" y="4265899"/>
            <a:ext cx="5459907" cy="2423176"/>
          </a:xfrm>
        </p:spPr>
        <p:txBody>
          <a:bodyPr/>
          <a:lstStyle/>
          <a:p>
            <a:r>
              <a:rPr lang="cs-CZ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r>
              <a:rPr lang="cs-CZ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artin.kovac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@mergon.com</a:t>
            </a:r>
            <a:r>
              <a:rPr lang="en-US" dirty="0"/>
              <a:t>  </a:t>
            </a:r>
          </a:p>
          <a:p>
            <a:r>
              <a:rPr lang="en-US" dirty="0"/>
              <a:t>+ </a:t>
            </a:r>
            <a:r>
              <a:rPr lang="cs-CZ" dirty="0"/>
              <a:t>420 725 464605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2097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Nexalus 2">
      <a:dk1>
        <a:srgbClr val="00253D"/>
      </a:dk1>
      <a:lt1>
        <a:srgbClr val="FFFFFF"/>
      </a:lt1>
      <a:dk2>
        <a:srgbClr val="00253D"/>
      </a:dk2>
      <a:lt2>
        <a:srgbClr val="E7E6E6"/>
      </a:lt2>
      <a:accent1>
        <a:srgbClr val="A3D7DB"/>
      </a:accent1>
      <a:accent2>
        <a:srgbClr val="B9D9EB"/>
      </a:accent2>
      <a:accent3>
        <a:srgbClr val="D9D9D6"/>
      </a:accent3>
      <a:accent4>
        <a:srgbClr val="56B6E5"/>
      </a:accent4>
      <a:accent5>
        <a:srgbClr val="56B6E5"/>
      </a:accent5>
      <a:accent6>
        <a:srgbClr val="56B6E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4AE713A8F4D04294B7F2017A31D9D8" ma:contentTypeVersion="8" ma:contentTypeDescription="Create a new document." ma:contentTypeScope="" ma:versionID="3d8c04d5146ee2a449e1abf74b87db0f">
  <xsd:schema xmlns:xsd="http://www.w3.org/2001/XMLSchema" xmlns:xs="http://www.w3.org/2001/XMLSchema" xmlns:p="http://schemas.microsoft.com/office/2006/metadata/properties" xmlns:ns3="f9631763-c9eb-45df-a7c1-b29baa38a915" xmlns:ns4="4ff6de89-3e30-4e69-8f79-628158624c2f" targetNamespace="http://schemas.microsoft.com/office/2006/metadata/properties" ma:root="true" ma:fieldsID="a2861e2443e6ffba61f224b063d70790" ns3:_="" ns4:_="">
    <xsd:import namespace="f9631763-c9eb-45df-a7c1-b29baa38a915"/>
    <xsd:import namespace="4ff6de89-3e30-4e69-8f79-628158624c2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631763-c9eb-45df-a7c1-b29baa38a9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6de89-3e30-4e69-8f79-628158624c2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CB51ED-5F16-4871-98D1-1D3AF1C518FD}">
  <ds:schemaRefs>
    <ds:schemaRef ds:uri="4ff6de89-3e30-4e69-8f79-628158624c2f"/>
    <ds:schemaRef ds:uri="http://schemas.microsoft.com/office/2006/documentManagement/types"/>
    <ds:schemaRef ds:uri="http://schemas.openxmlformats.org/package/2006/metadata/core-properties"/>
    <ds:schemaRef ds:uri="f9631763-c9eb-45df-a7c1-b29baa38a915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C54346C-8733-40B5-853F-26862A6D92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631763-c9eb-45df-a7c1-b29baa38a915"/>
    <ds:schemaRef ds:uri="4ff6de89-3e30-4e69-8f79-628158624c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C74B63-B2A6-4D41-B7D2-6F97B6BDF3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266</Words>
  <Application>Microsoft Office PowerPoint</Application>
  <PresentationFormat>Širokoúhlá obrazovka</PresentationFormat>
  <Paragraphs>78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Custom Design</vt:lpstr>
      <vt:lpstr>Introducing Mergon</vt:lpstr>
      <vt:lpstr>Mergon Overview  </vt:lpstr>
      <vt:lpstr>Mergon  Locations</vt:lpstr>
      <vt:lpstr>Prezentace aplikace PowerPoint</vt:lpstr>
      <vt:lpstr>Automotive A-Z</vt:lpstr>
      <vt:lpstr>Automotive Overview  </vt:lpstr>
      <vt:lpstr>Air Management Systems </vt:lpstr>
      <vt:lpstr>Enhanced Clear Vision Systems</vt:lpstr>
      <vt:lpstr>Advanced Electronics Cooling </vt:lpstr>
      <vt:lpstr>Contact:  Martin Kováč Sales Manager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Header</dc:title>
  <dc:creator>Gavin O'Shea</dc:creator>
  <cp:lastModifiedBy>Martin Kovac</cp:lastModifiedBy>
  <cp:revision>215</cp:revision>
  <dcterms:created xsi:type="dcterms:W3CDTF">2017-12-20T15:29:29Z</dcterms:created>
  <dcterms:modified xsi:type="dcterms:W3CDTF">2020-06-12T12:32:35Z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0x0101002A4AE713A8F4D04294B7F2017A31D9D8</vt:lpwstr>
  </property>
</Properties>
</file>